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1" r:id="rId6"/>
    <p:sldId id="266" r:id="rId7"/>
    <p:sldId id="260" r:id="rId8"/>
    <p:sldId id="262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D61"/>
    <a:srgbClr val="4A5D87"/>
    <a:srgbClr val="8A8D9F"/>
    <a:srgbClr val="108080"/>
    <a:srgbClr val="20FFFF"/>
    <a:srgbClr val="FF9100"/>
    <a:srgbClr val="005FFF"/>
    <a:srgbClr val="4551FF"/>
    <a:srgbClr val="1D79D6"/>
    <a:srgbClr val="529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9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08" y="5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1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0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0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6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7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1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3124B-6410-BC40-86AC-CDE4159AC41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4ED7-D01D-3240-A6AD-22CDD846F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4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7172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40097"/>
            <a:ext cx="9000000" cy="997823"/>
          </a:xfrm>
          <a:prstGeom prst="rect">
            <a:avLst/>
          </a:prstGeom>
          <a:solidFill>
            <a:srgbClr val="4A5D61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AIA 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97" y="325826"/>
            <a:ext cx="1714500" cy="626364"/>
          </a:xfrm>
          <a:prstGeom prst="rect">
            <a:avLst/>
          </a:prstGeom>
        </p:spPr>
      </p:pic>
      <p:pic>
        <p:nvPicPr>
          <p:cNvPr id="3" name="Picture 2" descr="EC LOGO tra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318056"/>
            <a:ext cx="924483" cy="64190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96480" y="2256567"/>
            <a:ext cx="7772400" cy="1102519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b="1" dirty="0">
                <a:solidFill>
                  <a:srgbClr val="FFFFFF"/>
                </a:solidFill>
                <a:latin typeface="Arial"/>
                <a:cs typeface="Arial"/>
              </a:rPr>
              <a:t>ECOSYSTEM SCIENCE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GB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FOR POLICY AND PRACTICE</a:t>
            </a:r>
            <a:r>
              <a:rPr lang="en-GB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16800" y="3832601"/>
            <a:ext cx="5701911" cy="708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Report on new and enhanced Ecosystem Services Tools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037" y="4507714"/>
            <a:ext cx="4572000" cy="323165"/>
          </a:xfrm>
          <a:prstGeom prst="rect">
            <a:avLst/>
          </a:prstGeom>
        </p:spPr>
        <p:txBody>
          <a:bodyPr lIns="0" rIns="0" bIns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Arial"/>
                <a:cs typeface="Arial"/>
              </a:rPr>
              <a:t>This project has received funding from the European Union’s Horizon 2020 research and innovation programme under grant agreement No 817527</a:t>
            </a:r>
          </a:p>
        </p:txBody>
      </p:sp>
    </p:spTree>
    <p:extLst>
      <p:ext uri="{BB962C8B-B14F-4D97-AF65-F5344CB8AC3E}">
        <p14:creationId xmlns:p14="http://schemas.microsoft.com/office/powerpoint/2010/main" val="31469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7256" y="242967"/>
            <a:ext cx="8552866" cy="777141"/>
          </a:xfrm>
          <a:ln>
            <a:noFill/>
          </a:ln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CONTENTS</a:t>
            </a:r>
            <a:r>
              <a:rPr lang="en-GB" sz="3000" dirty="0" smtClean="0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lang="en-GB" sz="30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 </a:t>
            </a:r>
            <a:endParaRPr lang="en-US" sz="3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5567" y="1046567"/>
            <a:ext cx="7176368" cy="3668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000"/>
              </a:spcAft>
              <a:tabLst>
                <a:tab pos="715963" algn="l"/>
                <a:tab pos="6823075" algn="l"/>
              </a:tabLst>
            </a:pPr>
            <a:r>
              <a:rPr lang="en-GB" sz="2000" b="1" dirty="0">
                <a:solidFill>
                  <a:srgbClr val="8A8D9F"/>
                </a:solidFill>
                <a:latin typeface="Arial"/>
                <a:cs typeface="Arial"/>
              </a:rPr>
              <a:t>1.0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	Introduction and 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aims</a:t>
            </a:r>
            <a:r>
              <a:rPr lang="en-GB" sz="2000" dirty="0" smtClean="0">
                <a:latin typeface="Arial"/>
                <a:cs typeface="Arial"/>
              </a:rPr>
              <a:t>	</a:t>
            </a:r>
            <a:r>
              <a:rPr lang="en-GB" sz="2000" dirty="0" smtClean="0">
                <a:solidFill>
                  <a:srgbClr val="4A5D61"/>
                </a:solidFill>
                <a:latin typeface="Arial"/>
                <a:cs typeface="Arial"/>
              </a:rPr>
              <a:t>04</a:t>
            </a:r>
          </a:p>
          <a:p>
            <a:pPr algn="l">
              <a:spcAft>
                <a:spcPts val="1000"/>
              </a:spcAft>
              <a:tabLst>
                <a:tab pos="715963" algn="l"/>
                <a:tab pos="6823075" algn="l"/>
              </a:tabLst>
            </a:pPr>
            <a:r>
              <a:rPr lang="en-GB" sz="2000" b="1" dirty="0" smtClean="0">
                <a:solidFill>
                  <a:srgbClr val="8A8D9F"/>
                </a:solidFill>
                <a:latin typeface="Arial"/>
                <a:cs typeface="Arial"/>
              </a:rPr>
              <a:t>2.0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	Tools developed and enhanced under OPERAs</a:t>
            </a:r>
            <a:r>
              <a:rPr lang="en-GB" sz="2000" dirty="0">
                <a:latin typeface="Arial"/>
                <a:cs typeface="Arial"/>
              </a:rPr>
              <a:t>	</a:t>
            </a:r>
            <a:r>
              <a:rPr lang="en-GB" sz="2000" dirty="0" smtClean="0">
                <a:solidFill>
                  <a:srgbClr val="4A5D61"/>
                </a:solidFill>
                <a:latin typeface="Arial"/>
                <a:cs typeface="Arial"/>
              </a:rPr>
              <a:t>04</a:t>
            </a:r>
            <a:endParaRPr lang="en-GB" sz="2000" dirty="0">
              <a:solidFill>
                <a:srgbClr val="4A5D61"/>
              </a:solidFill>
              <a:latin typeface="Arial"/>
              <a:cs typeface="Arial"/>
            </a:endParaRPr>
          </a:p>
          <a:p>
            <a:pPr algn="l">
              <a:tabLst>
                <a:tab pos="715963" algn="l"/>
                <a:tab pos="6823075" algn="l"/>
                <a:tab pos="8255000" algn="l"/>
              </a:tabLst>
            </a:pPr>
            <a:r>
              <a:rPr lang="en-GB" sz="2000" i="1" dirty="0">
                <a:solidFill>
                  <a:srgbClr val="8A8D9F"/>
                </a:solidFill>
                <a:latin typeface="Arial"/>
                <a:cs typeface="Arial"/>
              </a:rPr>
              <a:t>2.1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 	Purpose and use</a:t>
            </a:r>
            <a:r>
              <a:rPr lang="en-GB" sz="2000" dirty="0">
                <a:latin typeface="Arial"/>
                <a:cs typeface="Arial"/>
              </a:rPr>
              <a:t>	</a:t>
            </a:r>
            <a:r>
              <a:rPr lang="en-GB" sz="2000" dirty="0" smtClean="0">
                <a:solidFill>
                  <a:srgbClr val="4A5D61"/>
                </a:solidFill>
                <a:latin typeface="Arial"/>
                <a:cs typeface="Arial"/>
              </a:rPr>
              <a:t>04</a:t>
            </a:r>
            <a:endParaRPr lang="en-GB" sz="2000" dirty="0">
              <a:solidFill>
                <a:srgbClr val="4A5D61"/>
              </a:solidFill>
              <a:latin typeface="Arial"/>
              <a:cs typeface="Arial"/>
            </a:endParaRPr>
          </a:p>
          <a:p>
            <a:pPr algn="l">
              <a:spcAft>
                <a:spcPts val="1000"/>
              </a:spcAft>
              <a:tabLst>
                <a:tab pos="715963" algn="l"/>
                <a:tab pos="6823075" algn="l"/>
                <a:tab pos="8255000" algn="l"/>
              </a:tabLst>
            </a:pPr>
            <a:r>
              <a:rPr lang="en-GB" sz="2000" i="1" dirty="0">
                <a:solidFill>
                  <a:srgbClr val="8A8D9F"/>
                </a:solidFill>
                <a:latin typeface="Arial"/>
                <a:cs typeface="Arial"/>
              </a:rPr>
              <a:t>2.2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	Geographic Scale</a:t>
            </a:r>
            <a:r>
              <a:rPr lang="en-GB" sz="2000" dirty="0">
                <a:latin typeface="Arial"/>
                <a:cs typeface="Arial"/>
              </a:rPr>
              <a:t>	</a:t>
            </a:r>
            <a:r>
              <a:rPr lang="en-GB" sz="2000" dirty="0" smtClean="0">
                <a:solidFill>
                  <a:srgbClr val="4A5D61"/>
                </a:solidFill>
                <a:latin typeface="Arial"/>
                <a:cs typeface="Arial"/>
              </a:rPr>
              <a:t>04</a:t>
            </a:r>
          </a:p>
          <a:p>
            <a:pPr algn="l">
              <a:tabLst>
                <a:tab pos="715963" algn="l"/>
                <a:tab pos="6823075" algn="l"/>
                <a:tab pos="8255000" algn="l"/>
              </a:tabLst>
            </a:pPr>
            <a:r>
              <a:rPr lang="en-GB" sz="2000" b="1" dirty="0">
                <a:solidFill>
                  <a:srgbClr val="8A8D9F"/>
                </a:solidFill>
                <a:latin typeface="Arial"/>
                <a:cs typeface="Arial"/>
              </a:rPr>
              <a:t>3</a:t>
            </a:r>
            <a:r>
              <a:rPr lang="en-GB" sz="2000" b="1" dirty="0" smtClean="0">
                <a:solidFill>
                  <a:srgbClr val="8A8D9F"/>
                </a:solidFill>
                <a:latin typeface="Arial"/>
                <a:cs typeface="Arial"/>
              </a:rPr>
              <a:t>.0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 	Linkages between different tools</a:t>
            </a:r>
            <a:r>
              <a:rPr lang="en-GB" sz="2000" dirty="0" smtClean="0">
                <a:latin typeface="Arial"/>
                <a:cs typeface="Arial"/>
              </a:rPr>
              <a:t>	</a:t>
            </a:r>
            <a:r>
              <a:rPr lang="en-GB" sz="2000" dirty="0" smtClean="0">
                <a:solidFill>
                  <a:srgbClr val="4A5D61"/>
                </a:solidFill>
                <a:latin typeface="Arial"/>
                <a:cs typeface="Arial"/>
              </a:rPr>
              <a:t>06</a:t>
            </a:r>
          </a:p>
          <a:p>
            <a:pPr algn="l">
              <a:tabLst>
                <a:tab pos="715963" algn="l"/>
                <a:tab pos="6823075" algn="l"/>
                <a:tab pos="8255000" algn="l"/>
              </a:tabLst>
            </a:pPr>
            <a:endParaRPr lang="en-GB" sz="2000" dirty="0">
              <a:solidFill>
                <a:srgbClr val="1D79D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6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7256" y="1586917"/>
            <a:ext cx="7174679" cy="3668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>
                <a:solidFill>
                  <a:srgbClr val="4A5D61"/>
                </a:solidFill>
                <a:latin typeface="Arial"/>
                <a:cs typeface="Arial"/>
              </a:rPr>
              <a:t>2.1 Purpose and </a:t>
            </a:r>
            <a:r>
              <a:rPr lang="en-GB" sz="2000" b="1" dirty="0" smtClean="0">
                <a:solidFill>
                  <a:srgbClr val="4A5D61"/>
                </a:solidFill>
                <a:latin typeface="Arial"/>
                <a:cs typeface="Arial"/>
              </a:rPr>
              <a:t>use</a:t>
            </a:r>
          </a:p>
          <a:p>
            <a:pPr algn="l"/>
            <a:endParaRPr lang="en-GB" sz="800" b="1" dirty="0">
              <a:solidFill>
                <a:srgbClr val="108080"/>
              </a:solidFill>
              <a:latin typeface="Arial"/>
              <a:cs typeface="Arial"/>
            </a:endParaRPr>
          </a:p>
          <a:p>
            <a:pPr algn="l"/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Under the OPERAs project (Work Package 4), eleven tools focused on measuring, assessing and monitoring ES have been developed or 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enhance provides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further information on each of the tools and their use. The purpose of these tools are multiple and variable. Most of the tools focus on engaging stakeholders (91%) and providing decision support (82%). Many of the tools include ES assessment (64%) and/or valuation (55%), whereas others focus on ES mapping (36%)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.</a:t>
            </a:r>
            <a:endParaRPr lang="en-US" sz="2000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256" y="242968"/>
            <a:ext cx="8552866" cy="11166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TOOLS DEVELOPED AND ENHANCED </a:t>
            </a:r>
          </a:p>
          <a:p>
            <a:pPr algn="l">
              <a:lnSpc>
                <a:spcPct val="90000"/>
              </a:lnSpc>
            </a:pP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UNDER OPERAS</a:t>
            </a:r>
            <a:endParaRPr lang="en-US" sz="3000" dirty="0">
              <a:solidFill>
                <a:srgbClr val="4A5D6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79778" y="3005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257" y="2683287"/>
            <a:ext cx="7772400" cy="1102519"/>
          </a:xfrm>
        </p:spPr>
        <p:txBody>
          <a:bodyPr lIns="0" tIns="0" rIns="0" bIns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b="1" dirty="0" smtClean="0">
                <a:solidFill>
                  <a:srgbClr val="FFFFFF"/>
                </a:solidFill>
                <a:latin typeface="Arial"/>
                <a:cs typeface="Arial"/>
              </a:rPr>
              <a:t>CHAPTER TITLE</a:t>
            </a:r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GB" dirty="0">
                <a:solidFill>
                  <a:srgbClr val="FFFFFF"/>
                </a:solidFill>
                <a:latin typeface="Arial"/>
                <a:cs typeface="Arial"/>
              </a:rPr>
            </a:b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 descr="MAIA 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7" y="238165"/>
            <a:ext cx="1714500" cy="62636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97256" y="4259321"/>
            <a:ext cx="5701911" cy="708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40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Report on new and enhanced Ecosystem Services Tools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5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7256" y="1596753"/>
            <a:ext cx="4122000" cy="3668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Under the OPERAs project (Work Package 4), eleven tools focused on measuring, assessing and monitoring;</a:t>
            </a:r>
          </a:p>
          <a:p>
            <a:pPr marL="342900" indent="-342900" algn="l">
              <a:buFont typeface="Arial"/>
              <a:buChar char="•"/>
            </a:pP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ES have been developed or enhance provides further information on each of the tools and their use;</a:t>
            </a:r>
          </a:p>
          <a:p>
            <a:pPr marL="342900" indent="-342900" algn="l">
              <a:buFont typeface="Arial"/>
              <a:buChar char="•"/>
            </a:pP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The purpose of these tools are multiple and variable. </a:t>
            </a:r>
            <a:endParaRPr lang="en-US" sz="2000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256" y="242967"/>
            <a:ext cx="8552866" cy="11754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LINKAGES BETWEEN </a:t>
            </a:r>
            <a:b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</a:b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DIFFERENT TOOLS</a:t>
            </a:r>
            <a:endParaRPr lang="en-US" sz="3000" dirty="0">
              <a:solidFill>
                <a:srgbClr val="4A5D6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5948" y="1678122"/>
            <a:ext cx="4122000" cy="3208841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97256" y="1596753"/>
            <a:ext cx="7174679" cy="36680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</a:pP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Under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the OPERAs project (Work Package 4), eleven tools focused on measuring, assessing and 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monitoring;</a:t>
            </a:r>
          </a:p>
          <a:p>
            <a:pPr marL="342900" indent="-342900" algn="l">
              <a:buFont typeface="Arial"/>
              <a:buChar char="•"/>
            </a:pP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ES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have been developed or 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enhance provides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further information on each of the tools and their 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use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;</a:t>
            </a:r>
            <a:endParaRPr lang="en-GB" sz="2000" dirty="0" smtClean="0">
              <a:solidFill>
                <a:srgbClr val="8A8D9F"/>
              </a:solidFill>
              <a:latin typeface="Arial"/>
              <a:cs typeface="Arial"/>
            </a:endParaRPr>
          </a:p>
          <a:p>
            <a:pPr marL="342900" indent="-342900" algn="l">
              <a:buFont typeface="Arial"/>
              <a:buChar char="•"/>
            </a:pP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The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purpose of these tools are multiple and variable. Most of the tools focus on engaging stakeholders (91%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), and;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providing decision support (82%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); </a:t>
            </a:r>
          </a:p>
          <a:p>
            <a:pPr marL="342900" indent="-342900" algn="l">
              <a:buFont typeface="Arial"/>
              <a:buChar char="•"/>
            </a:pP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Many </a:t>
            </a:r>
            <a:r>
              <a:rPr lang="en-GB" sz="2000" dirty="0">
                <a:solidFill>
                  <a:srgbClr val="8A8D9F"/>
                </a:solidFill>
                <a:latin typeface="Arial"/>
                <a:cs typeface="Arial"/>
              </a:rPr>
              <a:t>of the tools include ES assessment (64%) and/or valuation (55%), whereas others focus on ES </a:t>
            </a:r>
            <a:r>
              <a:rPr lang="en-GB" sz="2000" dirty="0" smtClean="0">
                <a:solidFill>
                  <a:srgbClr val="8A8D9F"/>
                </a:solidFill>
                <a:latin typeface="Arial"/>
                <a:cs typeface="Arial"/>
              </a:rPr>
              <a:t>mapping.</a:t>
            </a:r>
            <a:endParaRPr lang="en-US" sz="2000" dirty="0">
              <a:solidFill>
                <a:srgbClr val="8A8D9F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256" y="242967"/>
            <a:ext cx="8552866" cy="11754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LINKAGES BETWEEN </a:t>
            </a:r>
            <a:b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</a:br>
            <a:r>
              <a:rPr lang="en-GB" sz="3000" b="1" dirty="0" smtClean="0">
                <a:solidFill>
                  <a:srgbClr val="4A5D61"/>
                </a:solidFill>
                <a:latin typeface="Arial"/>
                <a:cs typeface="Arial"/>
              </a:rPr>
              <a:t>DIFFERENT TOOLS</a:t>
            </a:r>
            <a:endParaRPr lang="en-US" sz="3000" dirty="0">
              <a:solidFill>
                <a:srgbClr val="4A5D6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3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257" y="1138848"/>
            <a:ext cx="2540188" cy="3668036"/>
          </a:xfrm>
          <a:prstGeom prst="rect">
            <a:avLst/>
          </a:prstGeom>
          <a:solidFill>
            <a:srgbClr val="EEECE1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7257" y="1138848"/>
            <a:ext cx="2540188" cy="3668036"/>
          </a:xfrm>
          <a:prstGeom prst="rect">
            <a:avLst/>
          </a:prstGeom>
        </p:spPr>
        <p:txBody>
          <a:bodyPr vert="horz" lIns="180000" tIns="36000" rIns="36000" bIns="360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smtClean="0">
                <a:latin typeface="Arial"/>
                <a:cs typeface="Arial"/>
              </a:rPr>
              <a:t>Purpose </a:t>
            </a:r>
            <a:r>
              <a:rPr lang="en-GB" sz="2000" b="1" dirty="0">
                <a:latin typeface="Arial"/>
                <a:cs typeface="Arial"/>
              </a:rPr>
              <a:t>and </a:t>
            </a:r>
            <a:r>
              <a:rPr lang="en-GB" sz="2000" b="1" dirty="0" smtClean="0">
                <a:latin typeface="Arial"/>
                <a:cs typeface="Arial"/>
              </a:rPr>
              <a:t>use</a:t>
            </a:r>
          </a:p>
          <a:p>
            <a:pPr algn="l"/>
            <a:endParaRPr lang="en-GB" sz="800" b="1" dirty="0">
              <a:solidFill>
                <a:srgbClr val="8A8D9F"/>
              </a:solidFill>
              <a:latin typeface="Arial"/>
              <a:cs typeface="Arial"/>
            </a:endParaRPr>
          </a:p>
          <a:p>
            <a:pPr algn="l"/>
            <a:r>
              <a:rPr lang="en-GB" sz="2000" dirty="0">
                <a:latin typeface="Arial"/>
                <a:cs typeface="Arial"/>
              </a:rPr>
              <a:t>Under the OPERAs project (Work Package 4), eleven tools focused on measuring, assessing and monitoring ES have been developed or </a:t>
            </a:r>
            <a:r>
              <a:rPr lang="en-GB" sz="2000" dirty="0" smtClean="0">
                <a:latin typeface="Arial"/>
                <a:cs typeface="Arial"/>
              </a:rPr>
              <a:t>enhance provides further information. 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0209" y="4672413"/>
            <a:ext cx="2136589" cy="205002"/>
          </a:xfrm>
          <a:prstGeom prst="rect">
            <a:avLst/>
          </a:prstGeom>
        </p:spPr>
        <p:txBody>
          <a:bodyPr vert="horz" lIns="180000" tIns="0" rIns="3600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000" b="1" dirty="0" smtClean="0">
                <a:solidFill>
                  <a:srgbClr val="FFFFFF"/>
                </a:solidFill>
                <a:latin typeface="Arial"/>
                <a:cs typeface="Arial"/>
              </a:rPr>
              <a:t>Image caption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9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A5D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800" y="3791961"/>
            <a:ext cx="5701911" cy="708563"/>
          </a:xfrm>
        </p:spPr>
        <p:txBody>
          <a:bodyPr lIns="0" tIns="0" rIns="0" bIns="0">
            <a:normAutofit fontScale="70000" lnSpcReduction="20000"/>
          </a:bodyPr>
          <a:lstStyle/>
          <a:p>
            <a:pPr algn="l"/>
            <a:r>
              <a:rPr lang="en-GB" sz="2400" i="1" dirty="0">
                <a:solidFill>
                  <a:schemeClr val="bg1"/>
                </a:solidFill>
              </a:rPr>
              <a:t>Mapping &amp; Assessment for Integrated </a:t>
            </a:r>
            <a:r>
              <a:rPr lang="en-GB" sz="2400" i="1" dirty="0" smtClean="0">
                <a:solidFill>
                  <a:schemeClr val="bg1"/>
                </a:solidFill>
              </a:rPr>
              <a:t>ecosystem </a:t>
            </a:r>
            <a:r>
              <a:rPr lang="en-GB" sz="2400" i="1" dirty="0">
                <a:solidFill>
                  <a:schemeClr val="bg1"/>
                </a:solidFill>
              </a:rPr>
              <a:t>Accounting</a:t>
            </a:r>
            <a:br>
              <a:rPr lang="en-GB" sz="2400" i="1" dirty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Road Name, City Name, Post Code, Country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http</a:t>
            </a:r>
            <a:r>
              <a:rPr lang="en-GB" sz="2400" i="1" dirty="0">
                <a:solidFill>
                  <a:schemeClr val="bg1"/>
                </a:solidFill>
              </a:rPr>
              <a:t>://</a:t>
            </a:r>
            <a:r>
              <a:rPr lang="en-GB" sz="2400" i="1" dirty="0" smtClean="0">
                <a:solidFill>
                  <a:schemeClr val="bg1"/>
                </a:solidFill>
              </a:rPr>
              <a:t>maiaportal.eu/</a:t>
            </a:r>
            <a:r>
              <a:rPr lang="en-GB" sz="2400" i="1" dirty="0" smtClean="0">
                <a:solidFill>
                  <a:schemeClr val="bg1"/>
                </a:solidFill>
                <a:effectLst/>
              </a:rPr>
              <a:t> </a:t>
            </a:r>
            <a:endParaRPr lang="en-US" sz="24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037" y="4507714"/>
            <a:ext cx="4572000" cy="323165"/>
          </a:xfrm>
          <a:prstGeom prst="rect">
            <a:avLst/>
          </a:prstGeom>
        </p:spPr>
        <p:txBody>
          <a:bodyPr lIns="0" rIns="0" bIns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  <a:latin typeface="Arial"/>
                <a:cs typeface="Arial"/>
              </a:rPr>
              <a:t>This project has received funding from the European Union’s Horizon 2020 research and innovation programme under grant agreement No 817527</a:t>
            </a:r>
          </a:p>
        </p:txBody>
      </p:sp>
      <p:pic>
        <p:nvPicPr>
          <p:cNvPr id="12" name="Picture 11" descr="MAIA 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97" y="325826"/>
            <a:ext cx="1714500" cy="626364"/>
          </a:xfrm>
          <a:prstGeom prst="rect">
            <a:avLst/>
          </a:prstGeom>
        </p:spPr>
      </p:pic>
      <p:pic>
        <p:nvPicPr>
          <p:cNvPr id="13" name="Picture 12" descr="EC LOGO 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" y="318056"/>
            <a:ext cx="924483" cy="6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EAD54E5B3954D879A4BFEDB2F53A8" ma:contentTypeVersion="2" ma:contentTypeDescription="Create a new document." ma:contentTypeScope="" ma:versionID="b8d09788653630a6c5dbf6d088a317de">
  <xsd:schema xmlns:xsd="http://www.w3.org/2001/XMLSchema" xmlns:xs="http://www.w3.org/2001/XMLSchema" xmlns:p="http://schemas.microsoft.com/office/2006/metadata/properties" xmlns:ns2="2977e687-e469-4b81-89da-f4de3d69dc9a" targetNamespace="http://schemas.microsoft.com/office/2006/metadata/properties" ma:root="true" ma:fieldsID="0fd486f681b2c81b8bc209f69e2d4879" ns2:_="">
    <xsd:import namespace="2977e687-e469-4b81-89da-f4de3d69dc9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7e687-e469-4b81-89da-f4de3d69dc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860EED-59D5-4401-99FE-AE0C17F89D08}"/>
</file>

<file path=customXml/itemProps2.xml><?xml version="1.0" encoding="utf-8"?>
<ds:datastoreItem xmlns:ds="http://schemas.openxmlformats.org/officeDocument/2006/customXml" ds:itemID="{5170395F-3E51-4236-BA56-1FA8F7CACC70}"/>
</file>

<file path=customXml/itemProps3.xml><?xml version="1.0" encoding="utf-8"?>
<ds:datastoreItem xmlns:ds="http://schemas.openxmlformats.org/officeDocument/2006/customXml" ds:itemID="{E9E9225A-7132-4C0C-80B7-D262014FC9E4}"/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339</Words>
  <Application>Microsoft Office PowerPoint</Application>
  <PresentationFormat>On-screen Show (16:9)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ECOSYSTEM SCIENCE FOR POLICY AND PRACTICE </vt:lpstr>
      <vt:lpstr>CONTENTSPRACTICE </vt:lpstr>
      <vt:lpstr>PowerPoint Presentation</vt:lpstr>
      <vt:lpstr>CHAPTER TITLE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UNEP-WCMC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 Turney</dc:creator>
  <cp:lastModifiedBy>Grondard, Nicolas</cp:lastModifiedBy>
  <cp:revision>30</cp:revision>
  <cp:lastPrinted>2019-03-07T13:17:16Z</cp:lastPrinted>
  <dcterms:created xsi:type="dcterms:W3CDTF">2019-02-28T14:15:58Z</dcterms:created>
  <dcterms:modified xsi:type="dcterms:W3CDTF">2019-04-11T12:36:58Z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0x0101005B2EAD54E5B3954D879A4BFEDB2F53A8</vt:lpwstr>
  </property>
</Properties>
</file>